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7754" y="937214"/>
            <a:ext cx="6253317" cy="3100319"/>
          </a:xfrm>
        </p:spPr>
        <p:txBody>
          <a:bodyPr>
            <a:normAutofit fontScale="90000"/>
          </a:bodyPr>
          <a:lstStyle/>
          <a:p>
            <a:r>
              <a:rPr lang="sr-Cyrl-RS" sz="5400" dirty="0"/>
              <a:t>Међународни документи и иницијативе у </a:t>
            </a:r>
            <a:r>
              <a:rPr lang="sr-Cyrl-RS" sz="5400" dirty="0" err="1"/>
              <a:t>фунцкији</a:t>
            </a:r>
            <a:r>
              <a:rPr lang="sr-Cyrl-RS" sz="5400" dirty="0"/>
              <a:t> екологије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962281"/>
            <a:ext cx="6269347" cy="1021498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Тодоровић м. </a:t>
            </a: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 Грбић А.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3389153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EDE60E7-6531-488A-8DB0-D94B9397E1D2}"/>
              </a:ext>
            </a:extLst>
          </p:cNvPr>
          <p:cNvSpPr/>
          <p:nvPr/>
        </p:nvSpPr>
        <p:spPr>
          <a:xfrm>
            <a:off x="-1" y="0"/>
            <a:ext cx="338915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3807"/>
            <a:ext cx="9017072" cy="1024667"/>
          </a:xfrm>
        </p:spPr>
        <p:txBody>
          <a:bodyPr>
            <a:normAutofit/>
          </a:bodyPr>
          <a:lstStyle/>
          <a:p>
            <a:r>
              <a:rPr lang="sr-Cyrl-RS" dirty="0" err="1">
                <a:solidFill>
                  <a:srgbClr val="FFFFFF"/>
                </a:solidFill>
              </a:rPr>
              <a:t>Парма</a:t>
            </a:r>
            <a:r>
              <a:rPr lang="sr-Cyrl-RS" dirty="0">
                <a:solidFill>
                  <a:srgbClr val="FFFFFF"/>
                </a:solidFill>
              </a:rPr>
              <a:t>-Италија  10-12 март 2010.године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C57B6-F842-402B-BF7D-20247C7C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37857"/>
            <a:ext cx="10058400" cy="3640822"/>
          </a:xfrm>
        </p:spPr>
        <p:txBody>
          <a:bodyPr>
            <a:noAutofit/>
          </a:bodyPr>
          <a:lstStyle/>
          <a:p>
            <a:r>
              <a:rPr lang="ru-RU" sz="1800" dirty="0"/>
              <a:t>3. Посвећени смо деловању у погледу кључних изазова нашег времена у области животне средине и здравља. То укључује: </a:t>
            </a:r>
            <a:br>
              <a:rPr lang="sr-Latn-RS" sz="1800" dirty="0"/>
            </a:br>
            <a:br>
              <a:rPr lang="sr-Latn-RS" sz="1800" dirty="0"/>
            </a:br>
            <a:r>
              <a:rPr lang="ru-RU" sz="1800" dirty="0"/>
              <a:t>a. </a:t>
            </a:r>
            <a:r>
              <a:rPr lang="sr-Latn-RS" sz="1800" dirty="0"/>
              <a:t> </a:t>
            </a:r>
            <a:r>
              <a:rPr lang="ru-RU" sz="1800" dirty="0"/>
              <a:t>утицај климатских промена на здравље и животну средину и сродне политике; </a:t>
            </a:r>
            <a:br>
              <a:rPr lang="sr-Latn-RS" sz="1800" dirty="0"/>
            </a:br>
            <a:br>
              <a:rPr lang="sr-Latn-RS" sz="1800" dirty="0"/>
            </a:br>
            <a:r>
              <a:rPr lang="ru-RU" sz="1800" dirty="0"/>
              <a:t>b. </a:t>
            </a:r>
            <a:r>
              <a:rPr lang="sr-Latn-RS" sz="1800" dirty="0"/>
              <a:t> </a:t>
            </a:r>
            <a:r>
              <a:rPr lang="ru-RU" sz="1800" dirty="0"/>
              <a:t>здравствене ризике по децу и друге осетљиве групе које носе лоши услови животне средине, рада и живота (нарочито недостатак воде и санитарија); </a:t>
            </a:r>
            <a:br>
              <a:rPr lang="sr-Latn-RS" sz="1800" dirty="0"/>
            </a:br>
            <a:br>
              <a:rPr lang="sr-Latn-RS" sz="1800" dirty="0"/>
            </a:br>
            <a:r>
              <a:rPr lang="ru-RU" sz="1800" dirty="0"/>
              <a:t>c. </a:t>
            </a:r>
            <a:r>
              <a:rPr lang="sr-Latn-RS" sz="1800" dirty="0"/>
              <a:t> </a:t>
            </a:r>
            <a:r>
              <a:rPr lang="ru-RU" sz="1800" dirty="0"/>
              <a:t>социо-економске и родне неједнакости у животној средини и здрављу људи, појачане финансијском кризом; </a:t>
            </a:r>
            <a:br>
              <a:rPr lang="sr-Latn-RS" sz="1800" dirty="0"/>
            </a:br>
            <a:br>
              <a:rPr lang="sr-Latn-RS" sz="1800" dirty="0"/>
            </a:br>
            <a:r>
              <a:rPr lang="ru-RU" sz="1800" dirty="0"/>
              <a:t>d. </a:t>
            </a:r>
            <a:r>
              <a:rPr lang="sr-Latn-RS" sz="1800" dirty="0"/>
              <a:t> </a:t>
            </a:r>
            <a:r>
              <a:rPr lang="ru-RU" sz="1800" dirty="0"/>
              <a:t>оптерећење које носе незаразне болести, нарочито у мери у којој је могуће умањити га путем одговарајућих политика у областима као што су урбани развој, транспорт, безбедност намирница и исхрана, као и животно и радно окружење; </a:t>
            </a:r>
            <a:br>
              <a:rPr lang="sr-Latn-RS" sz="1800" dirty="0"/>
            </a:br>
            <a:br>
              <a:rPr lang="sr-Latn-RS" sz="1800" dirty="0"/>
            </a:br>
            <a:r>
              <a:rPr lang="ru-RU" sz="1800" dirty="0"/>
              <a:t>e. </a:t>
            </a:r>
            <a:r>
              <a:rPr lang="sr-Latn-RS" sz="1800" dirty="0"/>
              <a:t> </a:t>
            </a:r>
            <a:r>
              <a:rPr lang="ru-RU" sz="1800" dirty="0"/>
              <a:t>питања која носе трајне штетне хемикалије које нарушавају ендокрини систем и таложе се у организму и (нано)честице; као и нова питања и питања у настајању; </a:t>
            </a:r>
            <a:br>
              <a:rPr lang="sr-Latn-RS" sz="1800" dirty="0"/>
            </a:br>
            <a:r>
              <a:rPr lang="ru-RU" sz="1800" dirty="0"/>
              <a:t>и </a:t>
            </a:r>
            <a:br>
              <a:rPr lang="sr-Latn-RS" sz="1800" dirty="0"/>
            </a:br>
            <a:r>
              <a:rPr lang="ru-RU" sz="1800" dirty="0"/>
              <a:t>f. </a:t>
            </a:r>
            <a:r>
              <a:rPr lang="sr-Latn-RS" sz="1800" dirty="0"/>
              <a:t> </a:t>
            </a:r>
            <a:r>
              <a:rPr lang="ru-RU" sz="1800" dirty="0"/>
              <a:t>недостатак ресурса у деловима Европског региона СЗО.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0DB2-1401-4164-8B35-586C4D99B5EE}"/>
              </a:ext>
            </a:extLst>
          </p:cNvPr>
          <p:cNvSpPr txBox="1"/>
          <p:nvPr/>
        </p:nvSpPr>
        <p:spPr>
          <a:xfrm>
            <a:off x="1097280" y="125835"/>
            <a:ext cx="545284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Заштита здравља деце у променљивом окружењу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5485-4666-400D-943A-2102A5704586}"/>
              </a:ext>
            </a:extLst>
          </p:cNvPr>
          <p:cNvSpPr/>
          <p:nvPr/>
        </p:nvSpPr>
        <p:spPr>
          <a:xfrm>
            <a:off x="1097280" y="4391636"/>
            <a:ext cx="10127190" cy="142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3807"/>
            <a:ext cx="9017072" cy="1024667"/>
          </a:xfrm>
        </p:spPr>
        <p:txBody>
          <a:bodyPr>
            <a:normAutofit/>
          </a:bodyPr>
          <a:lstStyle/>
          <a:p>
            <a:r>
              <a:rPr lang="sr-Cyrl-RS" dirty="0" err="1">
                <a:solidFill>
                  <a:srgbClr val="FFFFFF"/>
                </a:solidFill>
              </a:rPr>
              <a:t>Парма</a:t>
            </a:r>
            <a:r>
              <a:rPr lang="sr-Cyrl-RS" dirty="0">
                <a:solidFill>
                  <a:srgbClr val="FFFFFF"/>
                </a:solidFill>
              </a:rPr>
              <a:t>-Италија  10-12 март 2010.године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C57B6-F842-402B-BF7D-20247C7C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438857"/>
            <a:ext cx="10058400" cy="6240264"/>
          </a:xfrm>
        </p:spPr>
        <p:txBody>
          <a:bodyPr>
            <a:noAutofit/>
          </a:bodyPr>
          <a:lstStyle/>
          <a:p>
            <a:r>
              <a:rPr lang="ru-RU" sz="1800" dirty="0"/>
              <a:t>6. Обезбедићемо да се учешће младих поспеши у свим државама чланицама, како на националном, тако и на међународном нивоу, путем пружања помоћи, ресурса и обуке неопходних за смислено и одрживо укључивање у све аспекте процеса. 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7. Заступаћемо улагање у одрживе и еколошке технологије које промовишу здравље, наглашавајући могућности које отварају те активности, као што су енергетски ефикасне здравствене услуге и зелена радна места. 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13. Ми, министар здравља и министар животне средине, земље и мора Италије, у име свих министара здравља и животне средине у Европском региону СЗО, заједно са регионалним директором СЗО за Европу и у присуству европских повереника за здравље и животну средину, извршног секретара UNECE и осталих партнера, овим у потпуности усвајамо обавезе утврђене овом Декларацијом. 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0DB2-1401-4164-8B35-586C4D99B5EE}"/>
              </a:ext>
            </a:extLst>
          </p:cNvPr>
          <p:cNvSpPr txBox="1"/>
          <p:nvPr/>
        </p:nvSpPr>
        <p:spPr>
          <a:xfrm>
            <a:off x="1097280" y="125835"/>
            <a:ext cx="545284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Заштита здравља деце у променљивом окружењу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5485-4666-400D-943A-2102A5704586}"/>
              </a:ext>
            </a:extLst>
          </p:cNvPr>
          <p:cNvSpPr/>
          <p:nvPr/>
        </p:nvSpPr>
        <p:spPr>
          <a:xfrm>
            <a:off x="1097280" y="4397820"/>
            <a:ext cx="10127190" cy="142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2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3807"/>
            <a:ext cx="9017072" cy="1024667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FFFFFF"/>
                </a:solidFill>
              </a:rPr>
              <a:t>Париз-Француска 14-16 април 2014.године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C57B6-F842-402B-BF7D-20247C7C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94" y="-111686"/>
            <a:ext cx="10058400" cy="6240264"/>
          </a:xfrm>
        </p:spPr>
        <p:txBody>
          <a:bodyPr>
            <a:noAutofit/>
          </a:bodyPr>
          <a:lstStyle/>
          <a:p>
            <a:r>
              <a:rPr lang="sr-Cyrl-RS" sz="1800" dirty="0"/>
              <a:t>-</a:t>
            </a:r>
            <a:r>
              <a:rPr lang="ru-RU" sz="1800" dirty="0"/>
              <a:t>Увиђајући да је превоз од пресудног значаја за економију и друштвену укљученост,    личне интеракције и слободно вријеме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-Увиђајући такође да се брзо повећава и мења потражња за превозом</a:t>
            </a:r>
            <a:br>
              <a:rPr lang="ru-RU" sz="1800" dirty="0"/>
            </a:br>
            <a:r>
              <a:rPr lang="ru-RU" sz="1800" dirty="0"/>
              <a:t>и даље представља значајан изазов за животну средину и здравље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-Забринути новим научним доказима који показују обим оптерећења и прерана смртност која се може приписати загађењу ваздуха, а чији је превоз главни фактор.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-Такође свестан потребе да се одговори на променљиве потребе за превозом због</a:t>
            </a:r>
            <a:br>
              <a:rPr lang="ru-RU" sz="1800" dirty="0"/>
            </a:br>
            <a:r>
              <a:rPr lang="ru-RU" sz="1800" dirty="0"/>
              <a:t>демографске промене и потребе особа са смањеном покретљивошћу и рањивих група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-Препознавајући значајан позитиван утицај активних на здравље и животну средину</a:t>
            </a:r>
            <a:br>
              <a:rPr lang="ru-RU" sz="1800" dirty="0"/>
            </a:br>
            <a:r>
              <a:rPr lang="ru-RU" sz="1800" dirty="0"/>
              <a:t>мобилност, попут ходања и вожње бициклом, што представља нулту емисију и нулту буку</a:t>
            </a:r>
            <a:br>
              <a:rPr lang="ru-RU" sz="1800" dirty="0"/>
            </a:br>
            <a:r>
              <a:rPr lang="ru-RU" sz="1800" dirty="0"/>
              <a:t>мобилност, ублажава загушења узрокована индивидуалним коришћењем аутомобила и доприноси повећању</a:t>
            </a:r>
            <a:br>
              <a:rPr lang="ru-RU" sz="1800" dirty="0"/>
            </a:br>
            <a:r>
              <a:rPr lang="ru-RU" sz="1800" dirty="0"/>
              <a:t>физичка активност.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0DB2-1401-4164-8B35-586C4D99B5EE}"/>
              </a:ext>
            </a:extLst>
          </p:cNvPr>
          <p:cNvSpPr txBox="1"/>
          <p:nvPr/>
        </p:nvSpPr>
        <p:spPr>
          <a:xfrm>
            <a:off x="1097280" y="125835"/>
            <a:ext cx="545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Четврти састанак на високом нивоу о транспорту, Здравље и животна средина</a:t>
            </a:r>
            <a:r>
              <a:rPr lang="sr-Cyrl-RS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5485-4666-400D-943A-2102A5704586}"/>
              </a:ext>
            </a:extLst>
          </p:cNvPr>
          <p:cNvSpPr/>
          <p:nvPr/>
        </p:nvSpPr>
        <p:spPr>
          <a:xfrm>
            <a:off x="1050594" y="4392056"/>
            <a:ext cx="10127190" cy="142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3807"/>
            <a:ext cx="9017072" cy="1024667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FFFFFF"/>
                </a:solidFill>
              </a:rPr>
              <a:t>Париз-Француска 14-16 април 2014.године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C57B6-F842-402B-BF7D-20247C7C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365" y="1458572"/>
            <a:ext cx="10058400" cy="4830088"/>
          </a:xfrm>
        </p:spPr>
        <p:txBody>
          <a:bodyPr>
            <a:noAutofit/>
          </a:bodyPr>
          <a:lstStyle/>
          <a:p>
            <a:r>
              <a:rPr lang="sr-Cyrl-RS" sz="1600" dirty="0"/>
              <a:t>6. Ојачати нашу посвећеност према четири приоритетна циља </a:t>
            </a:r>
            <a:r>
              <a:rPr lang="sr-Cyrl-RS" sz="1600" dirty="0" err="1"/>
              <a:t>ПЕП</a:t>
            </a:r>
            <a:r>
              <a:rPr lang="sr-Cyrl-RS" sz="1600" dirty="0"/>
              <a:t>-а, како је наведено</a:t>
            </a:r>
            <a:br>
              <a:rPr lang="sr-Cyrl-RS" sz="1600" dirty="0"/>
            </a:br>
            <a:r>
              <a:rPr lang="sr-Cyrl-RS" sz="1600" dirty="0"/>
              <a:t>у Амстердамској декларацији усвојеној на Трећем високом састанку 2009. године:</a:t>
            </a:r>
            <a:br>
              <a:rPr lang="sr-Cyrl-RS" sz="1600" dirty="0"/>
            </a:br>
            <a:r>
              <a:rPr lang="sr-Cyrl-RS" sz="1600" dirty="0"/>
              <a:t>• Приоритетни циљ 1: </a:t>
            </a:r>
            <a:br>
              <a:rPr lang="sr-Cyrl-RS" sz="1600" dirty="0"/>
            </a:br>
            <a:r>
              <a:rPr lang="sr-Cyrl-RS" sz="1600" dirty="0"/>
              <a:t>да допринесе одрживом економском развоју и</a:t>
            </a:r>
            <a:br>
              <a:rPr lang="sr-Cyrl-RS" sz="1600" dirty="0"/>
            </a:br>
            <a:r>
              <a:rPr lang="sr-Cyrl-RS" sz="1600" dirty="0"/>
              <a:t>стимулишу отварање нових радних места улагањем у окружење и здравље</a:t>
            </a:r>
            <a:br>
              <a:rPr lang="sr-Cyrl-RS" sz="1600" dirty="0"/>
            </a:br>
            <a:r>
              <a:rPr lang="sr-Cyrl-RS" sz="1600" dirty="0"/>
              <a:t>превоз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• Приоритетни циљ 2:</a:t>
            </a:r>
            <a:br>
              <a:rPr lang="sr-Cyrl-RS" sz="1600" dirty="0"/>
            </a:br>
            <a:r>
              <a:rPr lang="sr-Cyrl-RS" sz="1600" dirty="0"/>
              <a:t> управљање одрживом мобилношћу и промовисање ефикасније</a:t>
            </a:r>
            <a:br>
              <a:rPr lang="sr-Cyrl-RS" sz="1600" dirty="0"/>
            </a:br>
            <a:r>
              <a:rPr lang="sr-Cyrl-RS" sz="1600" dirty="0"/>
              <a:t>Транспортни систем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• Приоритетни циљ 3: </a:t>
            </a:r>
            <a:br>
              <a:rPr lang="sr-Cyrl-RS" sz="1600" dirty="0"/>
            </a:br>
            <a:r>
              <a:rPr lang="sr-Cyrl-RS" sz="1600" dirty="0"/>
              <a:t>смањити емисију гасова који изазивају ефекат стаклене баште, ваздух</a:t>
            </a:r>
            <a:br>
              <a:rPr lang="sr-Cyrl-RS" sz="1600" dirty="0"/>
            </a:br>
            <a:r>
              <a:rPr lang="sr-Cyrl-RS" sz="1600" dirty="0"/>
              <a:t>загађење и бука</a:t>
            </a:r>
            <a:br>
              <a:rPr lang="sr-Cyrl-RS" sz="1600" dirty="0"/>
            </a:br>
            <a:br>
              <a:rPr lang="sr-Cyrl-RS" sz="1600" dirty="0"/>
            </a:br>
            <a:r>
              <a:rPr lang="ru-RU" sz="1600" dirty="0"/>
              <a:t>Приоритетни циљ 4:</a:t>
            </a:r>
            <a:br>
              <a:rPr lang="ru-RU" sz="1600" dirty="0"/>
            </a:br>
            <a:r>
              <a:rPr lang="ru-RU" sz="1600" dirty="0"/>
              <a:t> промовисање политика и акција које воде здравом и сигурном</a:t>
            </a:r>
            <a:br>
              <a:rPr lang="ru-RU" sz="1600" dirty="0"/>
            </a:br>
            <a:r>
              <a:rPr lang="ru-RU" sz="1600" dirty="0"/>
              <a:t>видови превоза;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7. Усвојите следећи нови приоритетни циљ:</a:t>
            </a:r>
            <a:br>
              <a:rPr lang="ru-RU" sz="1600" dirty="0"/>
            </a:br>
            <a:r>
              <a:rPr lang="ru-RU" sz="1600" dirty="0"/>
              <a:t>• Приоритетни циљ 5: </a:t>
            </a:r>
            <a:br>
              <a:rPr lang="ru-RU" sz="1600" dirty="0"/>
            </a:br>
            <a:r>
              <a:rPr lang="ru-RU" sz="1600" dirty="0"/>
              <a:t>објединити циљеве транспорта, здравља и заштите животне средине</a:t>
            </a:r>
            <a:br>
              <a:rPr lang="ru-RU" sz="1600" dirty="0"/>
            </a:br>
            <a:r>
              <a:rPr lang="ru-RU" sz="1600" dirty="0"/>
              <a:t>у политике урбаног и просторног планирања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0DB2-1401-4164-8B35-586C4D99B5EE}"/>
              </a:ext>
            </a:extLst>
          </p:cNvPr>
          <p:cNvSpPr txBox="1"/>
          <p:nvPr/>
        </p:nvSpPr>
        <p:spPr>
          <a:xfrm>
            <a:off x="1097280" y="125835"/>
            <a:ext cx="545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Четврти састанак на високом нивоу о транспорту, Здравље и животна средина</a:t>
            </a:r>
            <a:r>
              <a:rPr lang="sr-Cyrl-RS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5485-4666-400D-943A-2102A5704586}"/>
              </a:ext>
            </a:extLst>
          </p:cNvPr>
          <p:cNvSpPr/>
          <p:nvPr/>
        </p:nvSpPr>
        <p:spPr>
          <a:xfrm>
            <a:off x="67131" y="4379053"/>
            <a:ext cx="12124869" cy="139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0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3807"/>
            <a:ext cx="9017072" cy="1024667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FFFFFF"/>
                </a:solidFill>
              </a:rPr>
              <a:t>ФИРЕНЦА , 20 октобар 2000.године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C57B6-F842-402B-BF7D-20247C7C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36" y="1602297"/>
            <a:ext cx="10058400" cy="4882225"/>
          </a:xfrm>
        </p:spPr>
        <p:txBody>
          <a:bodyPr>
            <a:noAutofit/>
          </a:bodyPr>
          <a:lstStyle/>
          <a:p>
            <a:r>
              <a:rPr lang="sr-Cyrl-RS" sz="1800" dirty="0"/>
              <a:t>-</a:t>
            </a:r>
            <a:r>
              <a:rPr lang="ru-RU" sz="1800" dirty="0"/>
              <a:t>Забринута за постизање одрживог развоја заснованог на уравнотеженом и складном</a:t>
            </a:r>
            <a:br>
              <a:rPr lang="ru-RU" sz="1800" dirty="0"/>
            </a:br>
            <a:r>
              <a:rPr lang="ru-RU" sz="1800" dirty="0"/>
              <a:t>однос између социјалних потреба, економске активности и животне средине;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-Еколошку и социјалну област и представља ресурс погодан економској активности</a:t>
            </a:r>
            <a:br>
              <a:rPr lang="ru-RU" sz="1800" dirty="0"/>
            </a:br>
            <a:r>
              <a:rPr lang="ru-RU" sz="1800" dirty="0"/>
              <a:t>и чија заштита, управљање и планирање могу допринети отварању нових радних места;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-Увиђајући да је околина важан део квалитета живота људи</a:t>
            </a:r>
            <a:br>
              <a:rPr lang="ru-RU" sz="1800" dirty="0"/>
            </a:br>
            <a:r>
              <a:rPr lang="ru-RU" sz="1800" dirty="0"/>
              <a:t>свуда: у урбаним срединама и на селу, у деградираним областима као иу областима</a:t>
            </a:r>
            <a:br>
              <a:rPr lang="ru-RU" sz="1800" dirty="0"/>
            </a:br>
            <a:r>
              <a:rPr lang="ru-RU" sz="1800" dirty="0"/>
              <a:t>високог квалитета, у областима које су препознате као изванредне лепоте, као и у свакодневним областима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-Констатујући да се радило о развоју пољопривреде, шумарства, индустријске и минералне технике</a:t>
            </a:r>
            <a:br>
              <a:rPr lang="ru-RU" sz="1800" dirty="0"/>
            </a:br>
            <a:r>
              <a:rPr lang="ru-RU" sz="1800" dirty="0"/>
              <a:t>и у регионалном планирању, урбанистичком планирању, саобраћају, инфраструктури, туризму и рекреацији и</a:t>
            </a:r>
            <a:br>
              <a:rPr lang="ru-RU" sz="1800" dirty="0"/>
            </a:br>
            <a:r>
              <a:rPr lang="ru-RU" sz="1800" dirty="0"/>
              <a:t>на општем нивоу, промене у светској економији у многим случајевима убрзавају</a:t>
            </a:r>
            <a:br>
              <a:rPr lang="ru-RU" sz="1800" dirty="0"/>
            </a:br>
            <a:r>
              <a:rPr lang="ru-RU" sz="1800" dirty="0"/>
              <a:t>трансформацију околине;</a:t>
            </a:r>
            <a:br>
              <a:rPr lang="ru-RU" sz="1600" dirty="0"/>
            </a:br>
            <a:br>
              <a:rPr lang="ru-RU" sz="1600" dirty="0"/>
            </a:b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0DB2-1401-4164-8B35-586C4D99B5EE}"/>
              </a:ext>
            </a:extLst>
          </p:cNvPr>
          <p:cNvSpPr txBox="1"/>
          <p:nvPr/>
        </p:nvSpPr>
        <p:spPr>
          <a:xfrm>
            <a:off x="1097280" y="125835"/>
            <a:ext cx="545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Европска конвенција о пределу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5485-4666-400D-943A-2102A5704586}"/>
              </a:ext>
            </a:extLst>
          </p:cNvPr>
          <p:cNvSpPr/>
          <p:nvPr/>
        </p:nvSpPr>
        <p:spPr>
          <a:xfrm>
            <a:off x="67131" y="4379053"/>
            <a:ext cx="12124869" cy="139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8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3807"/>
            <a:ext cx="9017072" cy="1024667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FFFFFF"/>
                </a:solidFill>
              </a:rPr>
              <a:t>ФИРЕНЦА , 20 октобар 2000.године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C57B6-F842-402B-BF7D-20247C7C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057230"/>
            <a:ext cx="10058400" cy="4882225"/>
          </a:xfrm>
        </p:spPr>
        <p:txBody>
          <a:bodyPr>
            <a:noAutofit/>
          </a:bodyPr>
          <a:lstStyle/>
          <a:p>
            <a:r>
              <a:rPr lang="ru-RU" sz="1600" dirty="0"/>
              <a:t>За потребе Конвенције:</a:t>
            </a:r>
            <a:br>
              <a:rPr lang="ru-RU" sz="1600" dirty="0"/>
            </a:br>
            <a:r>
              <a:rPr lang="ru-RU" sz="1600" dirty="0"/>
              <a:t>а «Околина" значи подручје, како га перципирају људи, чији је карактер резултат</a:t>
            </a:r>
            <a:br>
              <a:rPr lang="ru-RU" sz="1600" dirty="0"/>
            </a:br>
            <a:r>
              <a:rPr lang="ru-RU" sz="1600" dirty="0"/>
              <a:t>деловање и интеракција природних и / или људских фактора;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б «Политика околине“ значи израз надлежних јавних органа уопште</a:t>
            </a:r>
            <a:br>
              <a:rPr lang="ru-RU" sz="1600" dirty="0"/>
            </a:br>
            <a:r>
              <a:rPr lang="ru-RU" sz="1600" dirty="0"/>
              <a:t>принципа, стратегија и смјерница које омогућавају предузимање одређених мјера чији је циљ</a:t>
            </a:r>
            <a:br>
              <a:rPr lang="ru-RU" sz="1600" dirty="0"/>
            </a:br>
            <a:r>
              <a:rPr lang="ru-RU" sz="1600" dirty="0"/>
              <a:t>заштиту, управљање и планирање пејзажа;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ц „Циљ квалитета околине“ значи, за одређена околина, формулацију од стране</a:t>
            </a:r>
            <a:br>
              <a:rPr lang="ru-RU" sz="1600" dirty="0"/>
            </a:br>
            <a:r>
              <a:rPr lang="ru-RU" sz="1600" dirty="0"/>
              <a:t>надлежних државних органа за тежње јавности у погледу околине</a:t>
            </a:r>
            <a:br>
              <a:rPr lang="ru-RU" sz="1600" dirty="0"/>
            </a:br>
            <a:r>
              <a:rPr lang="ru-RU" sz="1600" dirty="0"/>
              <a:t>карактеристике њиховог окружења;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д „Заштита околине“ значи акције очувања и одржавања значајног или</a:t>
            </a:r>
            <a:br>
              <a:rPr lang="ru-RU" sz="1600" dirty="0"/>
            </a:br>
            <a:r>
              <a:rPr lang="ru-RU" sz="1600" dirty="0"/>
              <a:t>карактеристичне карактеристике пејзажа, оправдане његовом баштинском вредношћу која је произашла из њега</a:t>
            </a:r>
            <a:br>
              <a:rPr lang="ru-RU" sz="1600" dirty="0"/>
            </a:br>
            <a:r>
              <a:rPr lang="ru-RU" sz="1600" dirty="0"/>
              <a:t>природна конфигурација и / или од људске активности;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е "Управљање околином" значи деловање, из перспективе одрживог развоја,</a:t>
            </a:r>
            <a:br>
              <a:rPr lang="ru-RU" sz="1600" dirty="0"/>
            </a:br>
            <a:r>
              <a:rPr lang="ru-RU" sz="1600" dirty="0"/>
              <a:t>да се осигура редовно одржавање околине, како би се водиле и ускладиле промене</a:t>
            </a:r>
            <a:br>
              <a:rPr lang="ru-RU" sz="1600" dirty="0"/>
            </a:br>
            <a:r>
              <a:rPr lang="ru-RU" sz="1600" dirty="0"/>
              <a:t>који су резултат социјалних, економских и еколошких процеса;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ф „Околинско планирање“ значи снажне акције у будућности за побољшање, обнављање или стварање околине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0DB2-1401-4164-8B35-586C4D99B5EE}"/>
              </a:ext>
            </a:extLst>
          </p:cNvPr>
          <p:cNvSpPr txBox="1"/>
          <p:nvPr/>
        </p:nvSpPr>
        <p:spPr>
          <a:xfrm>
            <a:off x="1097280" y="125835"/>
            <a:ext cx="545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Европска конвенција о пределу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5485-4666-400D-943A-2102A5704586}"/>
              </a:ext>
            </a:extLst>
          </p:cNvPr>
          <p:cNvSpPr/>
          <p:nvPr/>
        </p:nvSpPr>
        <p:spPr>
          <a:xfrm>
            <a:off x="67131" y="4379053"/>
            <a:ext cx="12124869" cy="139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6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3807"/>
            <a:ext cx="9017072" cy="1024667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FFFFFF"/>
                </a:solidFill>
              </a:rPr>
              <a:t>ФИРЕНЦА , 20 октобар 2000.године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C57B6-F842-402B-BF7D-20247C7C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171039"/>
            <a:ext cx="10058400" cy="3003308"/>
          </a:xfrm>
        </p:spPr>
        <p:txBody>
          <a:bodyPr>
            <a:noAutofit/>
          </a:bodyPr>
          <a:lstStyle/>
          <a:p>
            <a:r>
              <a:rPr lang="sr-Cyrl-RS" sz="1600" dirty="0"/>
              <a:t>Још неке групе ставки: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</a:t>
            </a:r>
            <a:r>
              <a:rPr lang="sr-Cyrl-RS" sz="1600" dirty="0" err="1"/>
              <a:t>Цилјеви</a:t>
            </a:r>
            <a:r>
              <a:rPr lang="sr-Cyrl-RS" sz="1600" dirty="0"/>
              <a:t>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-Националне мере;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-Дивизије и одговорности;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-Генералне мере;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</a:t>
            </a:r>
            <a:r>
              <a:rPr lang="sr-Cyrl-RS" sz="1600" dirty="0" err="1"/>
              <a:t>Подизанје</a:t>
            </a:r>
            <a:r>
              <a:rPr lang="sr-Cyrl-RS" sz="1600" dirty="0"/>
              <a:t> нивоа свести;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-Тренинг и едукација;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-Идентификација и процена;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-Циљеви квалитета околине;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-Имплементација;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-Међународне политике и програми;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-Надгледање примене Конвенције;</a:t>
            </a:r>
            <a:br>
              <a:rPr lang="sr-Cyrl-RS" sz="1600" dirty="0"/>
            </a:br>
            <a:br>
              <a:rPr lang="sr-Cyrl-RS" sz="1600" dirty="0"/>
            </a:br>
            <a:r>
              <a:rPr lang="sr-Cyrl-RS" sz="1600" dirty="0"/>
              <a:t>итд.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0DB2-1401-4164-8B35-586C4D99B5EE}"/>
              </a:ext>
            </a:extLst>
          </p:cNvPr>
          <p:cNvSpPr txBox="1"/>
          <p:nvPr/>
        </p:nvSpPr>
        <p:spPr>
          <a:xfrm>
            <a:off x="1097280" y="125835"/>
            <a:ext cx="545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Европска конвенција о пределу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5485-4666-400D-943A-2102A5704586}"/>
              </a:ext>
            </a:extLst>
          </p:cNvPr>
          <p:cNvSpPr/>
          <p:nvPr/>
        </p:nvSpPr>
        <p:spPr>
          <a:xfrm>
            <a:off x="67131" y="4379053"/>
            <a:ext cx="12124869" cy="139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4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C11C-2DBF-4E69-8DC4-8772E3A9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48" y="2428156"/>
            <a:ext cx="7602103" cy="2001688"/>
          </a:xfrm>
        </p:spPr>
        <p:txBody>
          <a:bodyPr>
            <a:noAutofit/>
          </a:bodyPr>
          <a:lstStyle/>
          <a:p>
            <a:r>
              <a:rPr lang="sr-Cyrl-RS" sz="15000" dirty="0"/>
              <a:t>ХВАЛА!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26889859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{853119B6-AE94-434C-9AB5-3C1E0B280EBC}tf56160789</Template>
  <TotalTime>0</TotalTime>
  <Words>1146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1_RetrospectVTI</vt:lpstr>
      <vt:lpstr>Међународни документи и иницијативе у фунцкији екологије</vt:lpstr>
      <vt:lpstr>3. Посвећени смо деловању у погледу кључних изазова нашег времена у области животне средине и здравља. То укључује:   a.  утицај климатских промена на здравље и животну средину и сродне политике;   b.  здравствене ризике по децу и друге осетљиве групе које носе лоши услови животне средине, рада и живота (нарочито недостатак воде и санитарија);   c.  социо-економске и родне неједнакости у животној средини и здрављу људи, појачане финансијском кризом;   d.  оптерећење које носе незаразне болести, нарочито у мери у којој је могуће умањити га путем одговарајућих политика у областима као што су урбани развој, транспорт, безбедност намирница и исхрана, као и животно и радно окружење;   e.  питања која носе трајне штетне хемикалије које нарушавају ендокрини систем и таложе се у организму и (нано)честице; као и нова питања и питања у настајању;  и  f.  недостатак ресурса у деловима Европског региона СЗО.</vt:lpstr>
      <vt:lpstr>6. Обезбедићемо да се учешће младих поспеши у свим државама чланицама, како на националном, тако и на међународном нивоу, путем пружања помоћи, ресурса и обуке неопходних за смислено и одрживо укључивање у све аспекте процеса.    7. Заступаћемо улагање у одрживе и еколошке технологије које промовишу здравље, наглашавајући могућности које отварају те активности, као што су енергетски ефикасне здравствене услуге и зелена радна места.    13. Ми, министар здравља и министар животне средине, земље и мора Италије, у име свих министара здравља и животне средине у Европском региону СЗО, заједно са регионалним директором СЗО за Европу и у присуству европских повереника за здравље и животну средину, извршног секретара UNECE и осталих партнера, овим у потпуности усвајамо обавезе утврђене овом Декларацијом. </vt:lpstr>
      <vt:lpstr>-Увиђајући да је превоз од пресудног значаја за економију и друштвену укљученост,    личне интеракције и слободно вријеме  -Увиђајући такође да се брзо повећава и мења потражња за превозом и даље представља значајан изазов за животну средину и здравље  -Забринути новим научним доказима који показују обим оптерећења и прерана смртност која се може приписати загађењу ваздуха, а чији је превоз главни фактор.  -Такође свестан потребе да се одговори на променљиве потребе за превозом због демографске промене и потребе особа са смањеном покретљивошћу и рањивих група  -Препознавајући значајан позитиван утицај активних на здравље и животну средину мобилност, попут ходања и вожње бициклом, што представља нулту емисију и нулту буку мобилност, ублажава загушења узрокована индивидуалним коришћењем аутомобила и доприноси повећању физичка активност.</vt:lpstr>
      <vt:lpstr>6. Ојачати нашу посвећеност према четири приоритетна циља ПЕП-а, како је наведено у Амстердамској декларацији усвојеној на Трећем високом састанку 2009. године: • Приоритетни циљ 1:  да допринесе одрживом економском развоју и стимулишу отварање нових радних места улагањем у окружење и здравље превоз  • Приоритетни циљ 2:  управљање одрживом мобилношћу и промовисање ефикасније Транспортни систем  • Приоритетни циљ 3:  смањити емисију гасова који изазивају ефекат стаклене баште, ваздух загађење и бука  Приоритетни циљ 4:  промовисање политика и акција које воде здравом и сигурном видови превоза;  7. Усвојите следећи нови приоритетни циљ: • Приоритетни циљ 5:  објединити циљеве транспорта, здравља и заштите животне средине у политике урбаног и просторног планирања</vt:lpstr>
      <vt:lpstr>-Забринута за постизање одрживог развоја заснованог на уравнотеженом и складном однос између социјалних потреба, економске активности и животне средине;  -Еколошку и социјалну област и представља ресурс погодан економској активности и чија заштита, управљање и планирање могу допринети отварању нових радних места;  -Увиђајући да је околина важан део квалитета живота људи свуда: у урбаним срединама и на селу, у деградираним областима као иу областима високог квалитета, у областима које су препознате као изванредне лепоте, као и у свакодневним областима  -Констатујући да се радило о развоју пољопривреде, шумарства, индустријске и минералне технике и у регионалном планирању, урбанистичком планирању, саобраћају, инфраструктури, туризму и рекреацији и на општем нивоу, промене у светској економији у многим случајевима убрзавају трансформацију околине;  </vt:lpstr>
      <vt:lpstr>За потребе Конвенције: а «Околина" значи подручје, како га перципирају људи, чији је карактер резултат деловање и интеракција природних и / или људских фактора;  б «Политика околине“ значи израз надлежних јавних органа уопште принципа, стратегија и смјерница које омогућавају предузимање одређених мјера чији је циљ заштиту, управљање и планирање пејзажа;  ц „Циљ квалитета околине“ значи, за одређена околина, формулацију од стране надлежних државних органа за тежње јавности у погледу околине карактеристике њиховог окружења;  д „Заштита околине“ значи акције очувања и одржавања значајног или карактеристичне карактеристике пејзажа, оправдане његовом баштинском вредношћу која је произашла из њега природна конфигурација и / или од људске активности;  е "Управљање околином" значи деловање, из перспективе одрживог развоја, да се осигура редовно одржавање околине, како би се водиле и ускладиле промене који су резултат социјалних, економских и еколошких процеса;  ф „Околинско планирање“ значи снажне акције у будућности за побољшање, обнављање или стварање околине</vt:lpstr>
      <vt:lpstr>Још неке групе ставки:  -Цилјеви;  -Националне мере;  -Дивизије и одговорности;  -Генералне мере;  -Подизанје нивоа свести;  -Тренинг и едукација;  -Идентификација и процена;  -Циљеви квалитета околине;  -Имплементација;  -Међународне политике и програми;  -Надгледање примене Конвенције;  итд.</vt:lpstr>
      <vt:lpstr>ХВАЛА!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2020-03-02T09:38:51Z</dcterms:created>
  <dcterms:modified xsi:type="dcterms:W3CDTF">2020-03-03T11:43:04Z</dcterms:modified>
</cp:coreProperties>
</file>